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2"/>
  </p:notesMasterIdLst>
  <p:sldIdLst>
    <p:sldId id="258" r:id="rId3"/>
    <p:sldId id="509" r:id="rId4"/>
    <p:sldId id="510" r:id="rId5"/>
    <p:sldId id="532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25" r:id="rId19"/>
    <p:sldId id="527" r:id="rId20"/>
    <p:sldId id="531" r:id="rId21"/>
    <p:sldId id="533" r:id="rId22"/>
    <p:sldId id="528" r:id="rId23"/>
    <p:sldId id="529" r:id="rId24"/>
    <p:sldId id="526" r:id="rId25"/>
    <p:sldId id="534" r:id="rId26"/>
    <p:sldId id="535" r:id="rId27"/>
    <p:sldId id="536" r:id="rId28"/>
    <p:sldId id="537" r:id="rId29"/>
    <p:sldId id="538" r:id="rId30"/>
    <p:sldId id="539" r:id="rId3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7" autoAdjust="0"/>
    <p:restoredTop sz="93324" autoAdjust="0"/>
  </p:normalViewPr>
  <p:slideViewPr>
    <p:cSldViewPr>
      <p:cViewPr>
        <p:scale>
          <a:sx n="125" d="100"/>
          <a:sy n="125" d="100"/>
        </p:scale>
        <p:origin x="-192" y="-13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</a:t>
            </a:r>
            <a:r>
              <a:rPr lang="en-US" sz="7000" dirty="0" err="1" smtClean="0"/>
              <a:t>xII</a:t>
            </a:r>
            <a:r>
              <a:rPr lang="en-US" sz="7000" dirty="0" smtClean="0"/>
              <a:t>:</a:t>
            </a:r>
            <a:br>
              <a:rPr lang="en-US" sz="7000" dirty="0" smtClean="0"/>
            </a:br>
            <a:r>
              <a:rPr lang="en-US" sz="7000" dirty="0" smtClean="0"/>
              <a:t>ensemble</a:t>
            </a:r>
            <a:endParaRPr lang="en-US" sz="7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Bt"/>
              </a:rPr>
              <a:t>The complexity that comes with a large number of features is due in part to the </a:t>
            </a:r>
            <a:r>
              <a:rPr lang="en-US" sz="2000" dirty="0" smtClean="0">
                <a:latin typeface="+mn-lt"/>
                <a:cs typeface="News706Bt"/>
              </a:rPr>
              <a:t>curse </a:t>
            </a:r>
            <a:r>
              <a:rPr lang="en-US" sz="2000" dirty="0">
                <a:latin typeface="+mn-lt"/>
                <a:cs typeface="News706Bt"/>
              </a:rPr>
              <a:t>of dimensionality. </a:t>
            </a:r>
            <a:endParaRPr lang="en-US" sz="2000" dirty="0">
              <a:effectLst/>
              <a:latin typeface="+mn-lt"/>
              <a:cs typeface="News706Bt"/>
            </a:endParaRPr>
          </a:p>
        </p:txBody>
      </p:sp>
    </p:spTree>
    <p:extLst>
      <p:ext uri="{BB962C8B-B14F-4D97-AF65-F5344CB8AC3E}">
        <p14:creationId xmlns:p14="http://schemas.microsoft.com/office/powerpoint/2010/main" val="986991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The complexity that comes with a large number of features is due in part to the curse of dimensionality.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019300"/>
            <a:ext cx="6586538" cy="30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7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Another way of characterizing this is to say that high-dimensional spaces are inherently sparse.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ex: A high-dimensional orange contains most of its volume in the rind!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ex: A high-dimensional hypercube contains most of its volume in the corners!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95167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In either case, most of the points in the space are “far” from the center. </a:t>
            </a: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illustrates the fact that local methods will break down in these circumstances (</a:t>
            </a:r>
            <a:r>
              <a:rPr lang="en-US" sz="2000" dirty="0" err="1">
                <a:latin typeface="+mn-lt"/>
              </a:rPr>
              <a:t>eg</a:t>
            </a:r>
            <a:r>
              <a:rPr lang="en-US" sz="2000" dirty="0">
                <a:latin typeface="+mn-lt"/>
              </a:rPr>
              <a:t>, in order to collect enough neighbors for a given point, you need to expand the radius of the neighborhood so far that locality is not preserved).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5086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High dimensional spaces can be problematic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Many algorithms assume that data isn’t </a:t>
            </a:r>
            <a:r>
              <a:rPr lang="en-US" sz="2000" i="1" dirty="0" smtClean="0">
                <a:latin typeface="+mn-lt"/>
              </a:rPr>
              <a:t>sparse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effectLst/>
                <a:latin typeface="+mn-lt"/>
              </a:rPr>
              <a:t>The more dimensions you have, the more sparse the data is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This can result in solutions that aren’t</a:t>
            </a:r>
            <a:r>
              <a:rPr lang="en-US" sz="2000" i="1" dirty="0" smtClean="0">
                <a:latin typeface="+mn-lt"/>
              </a:rPr>
              <a:t> statistically significant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168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effectLst/>
                <a:latin typeface="+mn-lt"/>
              </a:rPr>
              <a:t>By performing dimensionality reduction you believe that data can be represented by fewer dimensions. That the </a:t>
            </a:r>
            <a:r>
              <a:rPr lang="en-US" sz="2000" i="1" dirty="0" smtClean="0">
                <a:effectLst/>
                <a:latin typeface="+mn-lt"/>
              </a:rPr>
              <a:t>intrinsic </a:t>
            </a:r>
            <a:r>
              <a:rPr lang="en-US" sz="2000" dirty="0" smtClean="0">
                <a:effectLst/>
                <a:latin typeface="+mn-lt"/>
              </a:rPr>
              <a:t>dimension is a lot lower.</a:t>
            </a:r>
          </a:p>
        </p:txBody>
      </p:sp>
    </p:spTree>
    <p:extLst>
      <p:ext uri="{BB962C8B-B14F-4D97-AF65-F5344CB8AC3E}">
        <p14:creationId xmlns:p14="http://schemas.microsoft.com/office/powerpoint/2010/main" val="1483860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37" y="1819831"/>
            <a:ext cx="45720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If we have a matrix X which is </a:t>
            </a:r>
            <a:r>
              <a:rPr lang="en-US" sz="2000" i="1" dirty="0" smtClean="0">
                <a:latin typeface="+mn-lt"/>
              </a:rPr>
              <a:t>n </a:t>
            </a:r>
            <a:r>
              <a:rPr lang="en-US" sz="2000" dirty="0" smtClean="0">
                <a:latin typeface="+mn-lt"/>
              </a:rPr>
              <a:t>x</a:t>
            </a:r>
            <a:r>
              <a:rPr lang="en-US" sz="2000" i="1" dirty="0" smtClean="0">
                <a:latin typeface="+mn-lt"/>
              </a:rPr>
              <a:t> d, </a:t>
            </a:r>
            <a:r>
              <a:rPr lang="en-US" sz="2000" dirty="0" smtClean="0">
                <a:latin typeface="+mn-lt"/>
              </a:rPr>
              <a:t>can we represent it as </a:t>
            </a:r>
            <a:r>
              <a:rPr lang="en-US" sz="2000" i="1" dirty="0" smtClean="0">
                <a:latin typeface="+mn-lt"/>
              </a:rPr>
              <a:t>n </a:t>
            </a:r>
            <a:r>
              <a:rPr lang="en-US" sz="2000" dirty="0" smtClean="0">
                <a:latin typeface="+mn-lt"/>
              </a:rPr>
              <a:t>x</a:t>
            </a:r>
            <a:r>
              <a:rPr lang="en-US" sz="2000" i="1" dirty="0" smtClean="0">
                <a:latin typeface="+mn-lt"/>
              </a:rPr>
              <a:t> k </a:t>
            </a:r>
            <a:r>
              <a:rPr lang="en-US" sz="2000" dirty="0" smtClean="0">
                <a:latin typeface="+mn-lt"/>
              </a:rPr>
              <a:t>where </a:t>
            </a:r>
            <a:r>
              <a:rPr lang="en-US" sz="2000" dirty="0">
                <a:latin typeface="+mn-lt"/>
              </a:rPr>
              <a:t>  </a:t>
            </a:r>
            <a:r>
              <a:rPr lang="en-US" sz="2000" dirty="0" smtClean="0">
                <a:latin typeface="+mn-lt"/>
              </a:rPr>
              <a:t>   k &lt; d and note lose information?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2" name="Double Bracket 1"/>
          <p:cNvSpPr/>
          <p:nvPr/>
        </p:nvSpPr>
        <p:spPr bwMode="auto">
          <a:xfrm>
            <a:off x="6738937" y="1181100"/>
            <a:ext cx="1219200" cy="1371600"/>
          </a:xfrm>
          <a:prstGeom prst="bracketPai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7348537" y="2781300"/>
            <a:ext cx="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Double Bracket 8"/>
          <p:cNvSpPr/>
          <p:nvPr/>
        </p:nvSpPr>
        <p:spPr bwMode="auto">
          <a:xfrm>
            <a:off x="6967537" y="3543300"/>
            <a:ext cx="762000" cy="1219200"/>
          </a:xfrm>
          <a:prstGeom prst="bracketPai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2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Q: How is dimensionality reduction performed?</a:t>
            </a:r>
            <a:br>
              <a:rPr lang="en-US" sz="2000" dirty="0">
                <a:latin typeface="+mn-lt"/>
              </a:rPr>
            </a:b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>
                <a:latin typeface="+mn-lt"/>
              </a:rPr>
              <a:t>: There are two approaches: feature selection and feature extraction.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feature selection </a:t>
            </a:r>
            <a:r>
              <a:rPr lang="en-US" sz="2000" dirty="0">
                <a:latin typeface="+mn-lt"/>
              </a:rPr>
              <a:t>– selecting a subset of features using an external criterion (</a:t>
            </a:r>
            <a:r>
              <a:rPr lang="en-US" sz="2000" i="1" dirty="0">
                <a:latin typeface="+mn-lt"/>
              </a:rPr>
              <a:t>filter</a:t>
            </a:r>
            <a:r>
              <a:rPr lang="en-US" sz="2000" dirty="0">
                <a:latin typeface="+mn-lt"/>
              </a:rPr>
              <a:t>) or the learning </a:t>
            </a:r>
            <a:r>
              <a:rPr lang="en-US" sz="2000" dirty="0" err="1">
                <a:latin typeface="+mn-lt"/>
              </a:rPr>
              <a:t>algo</a:t>
            </a:r>
            <a:r>
              <a:rPr lang="en-US" sz="2000" dirty="0">
                <a:latin typeface="+mn-lt"/>
              </a:rPr>
              <a:t> accuracy itself (</a:t>
            </a:r>
            <a:r>
              <a:rPr lang="en-US" sz="2000" i="1" dirty="0">
                <a:latin typeface="+mn-lt"/>
              </a:rPr>
              <a:t>wrapper</a:t>
            </a:r>
            <a:r>
              <a:rPr lang="en-US" sz="2000" dirty="0">
                <a:latin typeface="+mn-lt"/>
              </a:rPr>
              <a:t>)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feature extraction </a:t>
            </a:r>
            <a:r>
              <a:rPr lang="en-US" sz="2000" dirty="0">
                <a:latin typeface="+mn-lt"/>
              </a:rPr>
              <a:t>– mapping the features to a lower dimensional space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166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 ex-</a:t>
            </a:r>
            <a:r>
              <a:rPr lang="en-US" dirty="0" err="1" smtClean="0"/>
              <a:t>eigenfaces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937" y="4838700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News706BT"/>
                <a:cs typeface="News706BT"/>
              </a:rPr>
              <a:t>http://</a:t>
            </a:r>
            <a:r>
              <a:rPr lang="en-US" sz="1000" dirty="0" err="1">
                <a:latin typeface="News706BT"/>
                <a:cs typeface="News706BT"/>
              </a:rPr>
              <a:t>www.face-rec.org</a:t>
            </a:r>
            <a:r>
              <a:rPr lang="en-US" sz="1000" dirty="0">
                <a:latin typeface="News706BT"/>
                <a:cs typeface="News706BT"/>
              </a:rPr>
              <a:t>/interesting-papers/General/</a:t>
            </a:r>
            <a:r>
              <a:rPr lang="en-US" sz="1000" dirty="0" err="1">
                <a:latin typeface="News706BT"/>
                <a:cs typeface="News706BT"/>
              </a:rPr>
              <a:t>ld.pdf</a:t>
            </a:r>
            <a:endParaRPr lang="en-US" sz="1000" dirty="0">
              <a:latin typeface="News706BT"/>
              <a:cs typeface="News706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Introduced initially by </a:t>
            </a:r>
            <a:r>
              <a:rPr lang="en-US" sz="2000" dirty="0" err="1" smtClean="0">
                <a:latin typeface="+mn-lt"/>
              </a:rPr>
              <a:t>Sirovich</a:t>
            </a:r>
            <a:r>
              <a:rPr lang="en-US" sz="2000" dirty="0" smtClean="0">
                <a:latin typeface="+mn-lt"/>
              </a:rPr>
              <a:t> and Kirby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Suspected can represent a human with fewer dimensions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Were able to reduce the data points from 2</a:t>
            </a:r>
            <a:r>
              <a:rPr lang="en-US" sz="2000" baseline="30000" dirty="0" smtClean="0">
                <a:latin typeface="+mn-lt"/>
              </a:rPr>
              <a:t>14</a:t>
            </a:r>
            <a:r>
              <a:rPr lang="en-US" sz="2000" dirty="0" smtClean="0">
                <a:latin typeface="+mn-lt"/>
              </a:rPr>
              <a:t> to 40 with 3% error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247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reduction-</a:t>
            </a:r>
            <a:r>
              <a:rPr lang="en-US" dirty="0" err="1" smtClean="0"/>
              <a:t>eigenfaces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90700"/>
            <a:ext cx="7578659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937" y="4838700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News706BT"/>
                <a:cs typeface="News706BT"/>
              </a:rPr>
              <a:t>http://</a:t>
            </a:r>
            <a:r>
              <a:rPr lang="en-US" sz="1000" dirty="0" err="1">
                <a:latin typeface="News706BT"/>
                <a:cs typeface="News706BT"/>
              </a:rPr>
              <a:t>www.cs.columbia.edu</a:t>
            </a:r>
            <a:r>
              <a:rPr lang="en-US" sz="1000" dirty="0">
                <a:latin typeface="News706BT"/>
                <a:cs typeface="News706BT"/>
              </a:rPr>
              <a:t>/~</a:t>
            </a:r>
            <a:r>
              <a:rPr lang="en-US" sz="1000" dirty="0" err="1">
                <a:latin typeface="News706BT"/>
                <a:cs typeface="News706BT"/>
              </a:rPr>
              <a:t>jebara</a:t>
            </a:r>
            <a:r>
              <a:rPr lang="en-US" sz="1000" dirty="0">
                <a:latin typeface="News706BT"/>
                <a:cs typeface="News706BT"/>
              </a:rPr>
              <a:t>/4772/papers/TR2000-42.pdf</a:t>
            </a:r>
          </a:p>
        </p:txBody>
      </p:sp>
    </p:spTree>
    <p:extLst>
      <p:ext uri="{BB962C8B-B14F-4D97-AF65-F5344CB8AC3E}">
        <p14:creationId xmlns:p14="http://schemas.microsoft.com/office/powerpoint/2010/main" val="1086399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BT"/>
              </a:rPr>
              <a:t>Q: What is dimensionality reduction? </a:t>
            </a:r>
            <a:endParaRPr lang="en-US" sz="2000" dirty="0">
              <a:latin typeface="+mn-lt"/>
              <a:cs typeface="News706 Bd BT"/>
            </a:endParaRP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+mn-lt"/>
              <a:cs typeface="News706 Bd BT"/>
            </a:endParaRPr>
          </a:p>
        </p:txBody>
      </p:sp>
    </p:spTree>
    <p:extLst>
      <p:ext uri="{BB962C8B-B14F-4D97-AF65-F5344CB8AC3E}">
        <p14:creationId xmlns:p14="http://schemas.microsoft.com/office/powerpoint/2010/main" val="3114738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</a:t>
            </a:r>
            <a:r>
              <a:rPr lang="en-US" sz="7000" dirty="0" err="1" smtClean="0"/>
              <a:t>xII</a:t>
            </a:r>
            <a:r>
              <a:rPr lang="en-US" sz="7000" dirty="0" smtClean="0"/>
              <a:t>:</a:t>
            </a:r>
            <a:br>
              <a:rPr lang="en-US" sz="7000" dirty="0" smtClean="0"/>
            </a:br>
            <a:r>
              <a:rPr lang="en-US" sz="7000" dirty="0" smtClean="0"/>
              <a:t>ensemble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188272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43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Principal component analysis (PCA) is a dimension reduction technique that can be used on a matrix of any dimension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3612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2937" y="1257300"/>
            <a:ext cx="8229600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Principal component analysis is a dimension reduction technique that can be used on a matrix of any dimensions.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This procedure produces a new basis, each of whose components retain as much variance from the original data as possible.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245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562100"/>
            <a:ext cx="6467475" cy="32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6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Stats basics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6106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Important terms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Variance – How much a variable might change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Covariance – How two variables change together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Vector – A line 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Matrix – A data structure with rows and columns</a:t>
            </a:r>
          </a:p>
          <a:p>
            <a:pPr marL="671513" lvl="1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Matrices can also be though of as transformations – when you multiply a vector and a matrix, you get a back a vector in a different direction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Eigenvector – A vector that when multiplied by a matrix, doesn’t change directions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14" y="1333500"/>
            <a:ext cx="2552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2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50292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PCA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First computes the covariance matrix. This a matrix which holds information about each variables variance, and the covariance of one variable with another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Next compute the eigenvectors of the covariance matrix. The most important eigenvectors are the best ones to use for dimensionality reduction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37" y="1104900"/>
            <a:ext cx="4457700" cy="13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0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Principal components are the eigenvectors of the covariance matrix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They describe how the data changes the most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2095500"/>
            <a:ext cx="3878263" cy="2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21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Principal components are the eigenvectors of the covariance matrix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They describe how the data changes the most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2095500"/>
            <a:ext cx="3878263" cy="2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2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How many principal components do you need? Use a scree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790700"/>
            <a:ext cx="4018664" cy="30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7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How many principal components do you need? Use a scree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790700"/>
            <a:ext cx="4018664" cy="30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63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Q: What is dimensionality reduction?</a:t>
            </a:r>
            <a:br>
              <a:rPr lang="en-US" sz="2000" dirty="0">
                <a:latin typeface="+mn-lt"/>
                <a:cs typeface="News706 Bd  "/>
              </a:rPr>
            </a:br>
            <a:endParaRPr lang="en-US" sz="2000" dirty="0" smtClean="0">
              <a:latin typeface="+mn-lt"/>
              <a:cs typeface="News706 Bd  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  <a:cs typeface="News706 Bd  "/>
              </a:rPr>
              <a:t>A</a:t>
            </a:r>
            <a:r>
              <a:rPr lang="en-US" sz="2000" dirty="0">
                <a:latin typeface="+mn-lt"/>
                <a:cs typeface="News706 Bd  "/>
              </a:rPr>
              <a:t>: A set of techniques for reducing the size (in terms of features, </a:t>
            </a:r>
            <a:endParaRPr lang="en-US" sz="2000" dirty="0">
              <a:latin typeface="+mn-lt"/>
              <a:cs typeface="News706 Bd  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records, and/or bytes) of the dataset under examination. </a:t>
            </a:r>
            <a:endParaRPr lang="en-US" sz="2000" dirty="0">
              <a:latin typeface="+mn-lt"/>
              <a:cs typeface="News706 Bd  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In general, the idea is to regard the dataset as a matrix and to decompose the matrix into simpler, meaningful pieces. </a:t>
            </a:r>
            <a:endParaRPr lang="en-US" sz="2000" dirty="0">
              <a:effectLst/>
              <a:latin typeface="+mn-lt"/>
              <a:cs typeface="News706 Bd  "/>
            </a:endParaRPr>
          </a:p>
        </p:txBody>
      </p:sp>
    </p:spTree>
    <p:extLst>
      <p:ext uri="{BB962C8B-B14F-4D97-AF65-F5344CB8AC3E}">
        <p14:creationId xmlns:p14="http://schemas.microsoft.com/office/powerpoint/2010/main" val="1959120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reducing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55" y="1562100"/>
            <a:ext cx="2234181" cy="334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7" y="1562100"/>
            <a:ext cx="259953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4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Q: What are the motivations for dimensionality reduction?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533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Q: What are the motivations for dimensionality reduction? </a:t>
            </a: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The number of features in our dataset can be difficult to manage, or even misleading (</a:t>
            </a:r>
            <a:r>
              <a:rPr lang="en-US" sz="2000" dirty="0" err="1">
                <a:latin typeface="+mn-lt"/>
              </a:rPr>
              <a:t>eg</a:t>
            </a:r>
            <a:r>
              <a:rPr lang="en-US" sz="2000" dirty="0">
                <a:latin typeface="+mn-lt"/>
              </a:rPr>
              <a:t>, if the relationships are actually simpler than they appear).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757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87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Ideally, we would like to eliminate this redundancy and consolidate the number of variables we’re looking at.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0782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Ideally, we would like to eliminate this redundancy and consolidate the number of variables we’re looking at.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If these relationships are </a:t>
            </a:r>
            <a:r>
              <a:rPr lang="en-US" sz="2000" i="1" dirty="0">
                <a:latin typeface="+mn-lt"/>
              </a:rPr>
              <a:t>linear</a:t>
            </a:r>
            <a:r>
              <a:rPr lang="en-US" sz="2000" dirty="0">
                <a:latin typeface="+mn-lt"/>
              </a:rPr>
              <a:t>, then we can use well-established techniques like PCA/SVD.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438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21304</TotalTime>
  <Pages>0</Pages>
  <Words>864</Words>
  <Characters>0</Characters>
  <Application>Microsoft Macintosh PowerPoint</Application>
  <PresentationFormat>Custom</PresentationFormat>
  <Lines>0</Lines>
  <Paragraphs>153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GA_Instructor_Template_Deck</vt:lpstr>
      <vt:lpstr>Agenda</vt:lpstr>
      <vt:lpstr>DATA SCIENCE class xII: ensemble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class xII: ensemble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Joel Witten</cp:lastModifiedBy>
  <cp:revision>2330</cp:revision>
  <cp:lastPrinted>2013-03-31T16:37:02Z</cp:lastPrinted>
  <dcterms:modified xsi:type="dcterms:W3CDTF">2016-01-12T04:42:00Z</dcterms:modified>
</cp:coreProperties>
</file>